
<file path=[Content_Types].xml><?xml version="1.0" encoding="utf-8"?>
<Types xmlns="http://schemas.openxmlformats.org/package/2006/content-types">
  <Default Extension="jpg" ContentType="image/jpeg"/>
  <Default Extension="emf" ContentType="image/x-emf"/>
  <Default Extension="mp3" ContentType="audio/unknown"/>
  <Default Extension="xml" ContentType="application/xml"/>
  <Default Extension="jpeg" ContentType="image/jpeg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docx" ContentType="application/vnd.openxmlformats-officedocument.wordprocessingml.document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5" r:id="rId2"/>
    <p:sldId id="308" r:id="rId3"/>
    <p:sldId id="311" r:id="rId4"/>
    <p:sldId id="303" r:id="rId5"/>
    <p:sldId id="307" r:id="rId6"/>
    <p:sldId id="312" r:id="rId7"/>
    <p:sldId id="306" r:id="rId8"/>
    <p:sldId id="313" r:id="rId9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94434" autoAdjust="0"/>
  </p:normalViewPr>
  <p:slideViewPr>
    <p:cSldViewPr snapToGrid="0" snapToObjects="1">
      <p:cViewPr>
        <p:scale>
          <a:sx n="50" d="100"/>
          <a:sy n="50" d="100"/>
        </p:scale>
        <p:origin x="-1048" y="-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26E78-8608-4A1D-9179-40DF8A108D1B}" type="datetimeFigureOut">
              <a:rPr lang="en-IE" smtClean="0"/>
              <a:t>05/10/17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/>
              <a:t>BMAP Induction Briefing - Lite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1AE52-7562-4961-B95D-FE86CA9044A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350333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7CCC-8463-4841-ADF3-73F4BC29386B}" type="datetimeFigureOut">
              <a:rPr lang="en-IE" smtClean="0"/>
              <a:t>05/10/17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 smtClean="0"/>
              <a:t>BMAP Induction Briefing - Lite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4878-A6A5-4B9B-9403-D2A365E209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73306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BMAP Induction Briefing - 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029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smtClean="0"/>
              <a:t>BMAP Induction Briefing - Lite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489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F4878-A6A5-4B9B-9403-D2A365E209F0}" type="slidenum">
              <a:rPr lang="en-IE" smtClean="0"/>
              <a:t>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BMAP Induction Briefing - Lite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298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01077"/>
            <a:ext cx="2844800" cy="365125"/>
          </a:xfrm>
        </p:spPr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1651"/>
            <a:ext cx="109728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D1075-F258-6748-A748-9197B1BB51F2}" type="datetimeFigureOut">
              <a:rPr lang="en-US" smtClean="0"/>
              <a:t>05/10/17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© Copyright MBA Global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F17C-E2CE-7744-B851-54CAA636FF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nstituteSML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39" y="5865655"/>
            <a:ext cx="807161" cy="8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2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2.jp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4" Type="http://schemas.openxmlformats.org/officeDocument/2006/relationships/slideLayout" Target="../slideLayouts/slideLayout7.xml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microsoft.com/office/2007/relationships/media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NXYI10Po6A" TargetMode="External"/><Relationship Id="rId5" Type="http://schemas.openxmlformats.org/officeDocument/2006/relationships/image" Target="../media/image3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AP Logo l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141598"/>
            <a:ext cx="5791200" cy="797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2667" y="393932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 Black"/>
                <a:cs typeface="Arial Black"/>
              </a:rPr>
              <a:t>The Business Model Actualisation Platform</a:t>
            </a:r>
            <a:r>
              <a:rPr lang="en-GB" dirty="0">
                <a:solidFill>
                  <a:srgbClr val="7F7F7F"/>
                </a:solidFill>
                <a:latin typeface="Arial Black"/>
                <a:cs typeface="Arial Black"/>
              </a:rPr>
              <a:t> 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5265738" y="5106386"/>
            <a:ext cx="166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Challenge 1</a:t>
            </a:r>
          </a:p>
          <a:p>
            <a:pPr algn="ctr"/>
            <a:r>
              <a:rPr lang="en-IE" dirty="0" smtClean="0"/>
              <a:t>Briefing</a:t>
            </a:r>
            <a:endParaRPr lang="en-IE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pic>
        <p:nvPicPr>
          <p:cNvPr id="4" name="creativit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7600" y="6146800"/>
            <a:ext cx="812800" cy="81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639"/>
    </mc:Choice>
    <mc:Fallback xmlns="">
      <p:transition advTm="106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887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0233" y="1439338"/>
            <a:ext cx="8681867" cy="4872620"/>
            <a:chOff x="740276" y="1365855"/>
            <a:chExt cx="7964961" cy="5369201"/>
          </a:xfrm>
        </p:grpSpPr>
        <p:sp>
          <p:nvSpPr>
            <p:cNvPr id="15" name="Rectangle 14"/>
            <p:cNvSpPr/>
            <p:nvPr/>
          </p:nvSpPr>
          <p:spPr>
            <a:xfrm>
              <a:off x="740276" y="1894597"/>
              <a:ext cx="453711" cy="2363830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IE" sz="2000" b="1" dirty="0">
                  <a:latin typeface="Century Gothic" panose="020B0502020202020204" pitchFamily="34" charset="0"/>
                </a:rPr>
                <a:t>INTERNAL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28485" y="1894597"/>
              <a:ext cx="3520504" cy="236383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2000" b="1" dirty="0">
                  <a:latin typeface="Century Gothic" panose="020B0502020202020204" pitchFamily="34" charset="0"/>
                </a:rPr>
                <a:t>Strengths</a:t>
              </a:r>
            </a:p>
            <a:p>
              <a:r>
                <a:rPr lang="en-IE" sz="2000" b="1" dirty="0">
                  <a:latin typeface="Century Gothic" panose="020B0502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28485" y="4371226"/>
              <a:ext cx="3520504" cy="236383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2000" b="1" dirty="0">
                  <a:latin typeface="Century Gothic" panose="020B0502020202020204" pitchFamily="34" charset="0"/>
                </a:rPr>
                <a:t>Opportunities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400" dirty="0">
                  <a:latin typeface="Century Gothic" panose="020B0502020202020204" pitchFamily="34" charset="0"/>
                </a:rPr>
                <a:t> </a:t>
              </a:r>
            </a:p>
            <a:p>
              <a:pPr lvl="0"/>
              <a:endParaRPr lang="en-IE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83487" y="1894597"/>
              <a:ext cx="3520504" cy="236383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2000" b="1" dirty="0">
                  <a:latin typeface="Century Gothic" panose="020B0502020202020204" pitchFamily="34" charset="0"/>
                </a:rPr>
                <a:t>Weaknesses</a:t>
              </a:r>
              <a:endParaRPr lang="en-IE" b="1" dirty="0">
                <a:latin typeface="Century Gothic" panose="020B0502020202020204" pitchFamily="34" charset="0"/>
              </a:endParaRPr>
            </a:p>
            <a:p>
              <a:r>
                <a:rPr lang="en-IE" b="1" dirty="0">
                  <a:latin typeface="Century Gothic" panose="020B0502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4733" y="4371226"/>
              <a:ext cx="3520504" cy="236383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2000" b="1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Threats</a:t>
              </a:r>
            </a:p>
            <a:p>
              <a:endParaRPr lang="en-IE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0276" y="4371226"/>
              <a:ext cx="453711" cy="2363830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IE" sz="2000" b="1" dirty="0">
                  <a:latin typeface="Century Gothic" panose="020B0502020202020204" pitchFamily="34" charset="0"/>
                </a:rPr>
                <a:t>EXTERNAL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28485" y="1365855"/>
              <a:ext cx="3520504" cy="415943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IE" sz="2000" b="1" dirty="0">
                  <a:latin typeface="Century Gothic" panose="020B0502020202020204" pitchFamily="34" charset="0"/>
                </a:rPr>
                <a:t>HELPFUL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3487" y="1368779"/>
              <a:ext cx="3520504" cy="415943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IE" sz="2000" b="1" dirty="0">
                  <a:latin typeface="Century Gothic" panose="020B0502020202020204" pitchFamily="34" charset="0"/>
                </a:rPr>
                <a:t>HARMFUL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20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480622" y="312854"/>
            <a:ext cx="4547352" cy="1140229"/>
            <a:chOff x="1497556" y="336920"/>
            <a:chExt cx="4547352" cy="1140229"/>
          </a:xfrm>
        </p:grpSpPr>
        <p:sp>
          <p:nvSpPr>
            <p:cNvPr id="28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SWOT Analysis </a:t>
              </a:r>
            </a:p>
            <a:p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6738655" y="334457"/>
            <a:ext cx="3764244" cy="821243"/>
          </a:xfrm>
          <a:prstGeom prst="rect">
            <a:avLst/>
          </a:prstGeom>
          <a:noFill/>
          <a:ln w="28575">
            <a:solidFill>
              <a:srgbClr val="7F7F7F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Team/Company:</a:t>
            </a:r>
            <a:b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			   </a:t>
            </a:r>
            <a:b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Date:   </a:t>
            </a:r>
            <a:endParaRPr lang="en-GB" sz="1600" b="1" i="1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621"/>
    </mc:Choice>
    <mc:Fallback xmlns="">
      <p:transition advTm="2962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04118"/>
              </p:ext>
            </p:extLst>
          </p:nvPr>
        </p:nvGraphicFramePr>
        <p:xfrm>
          <a:off x="2404980" y="1528243"/>
          <a:ext cx="8048709" cy="1600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05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r>
                        <a:rPr lang="en-IE" dirty="0" smtClean="0"/>
                        <a:t>Customer Type: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Male, 25-30 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Value </a:t>
                      </a:r>
                      <a:r>
                        <a:rPr lang="en-IE" dirty="0" smtClean="0"/>
                        <a:t>Proposition: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Needs to lose weight, build more muscle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Decision to buy </a:t>
                      </a:r>
                      <a:r>
                        <a:rPr lang="en-IE" dirty="0" smtClean="0"/>
                        <a:t>process: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Personal decision. Must be good value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Willing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to spend: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€50 per month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04808" y="3267564"/>
            <a:ext cx="598488" cy="1569660"/>
          </a:xfrm>
          <a:prstGeom prst="rect">
            <a:avLst/>
          </a:prstGeom>
          <a:solidFill>
            <a:srgbClr val="073C5C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E" sz="96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4808" y="5013078"/>
            <a:ext cx="598488" cy="1569660"/>
          </a:xfrm>
          <a:prstGeom prst="rect">
            <a:avLst/>
          </a:prstGeom>
          <a:solidFill>
            <a:srgbClr val="073C5C"/>
          </a:solidFill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defRPr sz="7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IE" sz="96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3779" y="1528245"/>
            <a:ext cx="598488" cy="1569660"/>
          </a:xfrm>
          <a:prstGeom prst="rect">
            <a:avLst/>
          </a:prstGeom>
          <a:solidFill>
            <a:srgbClr val="073C5C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IE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87711"/>
              </p:ext>
            </p:extLst>
          </p:nvPr>
        </p:nvGraphicFramePr>
        <p:xfrm>
          <a:off x="2404980" y="3246615"/>
          <a:ext cx="8048709" cy="1600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05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r>
                        <a:rPr lang="en-IE" dirty="0" smtClean="0"/>
                        <a:t>Customer Type: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Male,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50+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Value </a:t>
                      </a:r>
                      <a:r>
                        <a:rPr lang="en-IE" dirty="0" smtClean="0"/>
                        <a:t>Proposition: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Wants to get aerobically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fit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Decision to buy </a:t>
                      </a:r>
                      <a:r>
                        <a:rPr lang="en-IE" dirty="0" smtClean="0"/>
                        <a:t>process: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Personal decision. Must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be close to home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Willing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to spend: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€300-400 per year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10942"/>
              </p:ext>
            </p:extLst>
          </p:nvPr>
        </p:nvGraphicFramePr>
        <p:xfrm>
          <a:off x="2400278" y="4981371"/>
          <a:ext cx="8048709" cy="1600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05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r>
                        <a:rPr lang="en-IE" dirty="0" smtClean="0"/>
                        <a:t>Customer Type: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Female, 20-25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Value </a:t>
                      </a:r>
                      <a:r>
                        <a:rPr lang="en-IE" dirty="0" smtClean="0"/>
                        <a:t>Proposition: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Wants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to keep fit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/>
                        <a:t>Decision to buy </a:t>
                      </a:r>
                      <a:r>
                        <a:rPr lang="en-IE" dirty="0" smtClean="0"/>
                        <a:t>process: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Impulse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decision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110"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Willing</a:t>
                      </a:r>
                      <a:r>
                        <a:rPr lang="en-IE" baseline="0" dirty="0" smtClean="0">
                          <a:latin typeface="Century Gothic" panose="020B0502020202020204" pitchFamily="34" charset="0"/>
                        </a:rPr>
                        <a:t> to spend: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latin typeface="Century Gothic" panose="020B0502020202020204" pitchFamily="34" charset="0"/>
                        </a:rPr>
                        <a:t>€25 per month</a:t>
                      </a:r>
                      <a:endParaRPr lang="en-IE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497556" y="336920"/>
            <a:ext cx="4547352" cy="1140229"/>
            <a:chOff x="1497556" y="336920"/>
            <a:chExt cx="4547352" cy="1140229"/>
          </a:xfrm>
        </p:grpSpPr>
        <p:sp>
          <p:nvSpPr>
            <p:cNvPr id="27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Customer Profiles </a:t>
              </a:r>
            </a:p>
            <a:p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672"/>
    </mc:Choice>
    <mc:Fallback xmlns="">
      <p:transition advTm="126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631024" y="1505074"/>
            <a:ext cx="8896058" cy="4438526"/>
            <a:chOff x="120974" y="1741204"/>
            <a:chExt cx="8896058" cy="4718104"/>
          </a:xfrm>
        </p:grpSpPr>
        <p:sp>
          <p:nvSpPr>
            <p:cNvPr id="5" name="Right Arrow 4"/>
            <p:cNvSpPr/>
            <p:nvPr/>
          </p:nvSpPr>
          <p:spPr>
            <a:xfrm>
              <a:off x="2026229" y="4169613"/>
              <a:ext cx="2556580" cy="481697"/>
            </a:xfrm>
            <a:prstGeom prst="rightArrow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4637214" y="4181642"/>
              <a:ext cx="2465853" cy="481702"/>
            </a:xfrm>
            <a:prstGeom prst="rightArrow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8663" y="1749152"/>
              <a:ext cx="1613647" cy="55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800" b="1">
                  <a:latin typeface="Century Gothic" panose="020B0502020202020204" pitchFamily="34" charset="0"/>
                </a:defRPr>
              </a:lvl1pPr>
            </a:lstStyle>
            <a:p>
              <a:r>
                <a:rPr lang="en-IE" dirty="0"/>
                <a:t>YOU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10632" y="1741204"/>
              <a:ext cx="2505889" cy="556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en-IE" sz="2800" dirty="0"/>
                <a:t>CUSTOMER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120974" y="2364494"/>
              <a:ext cx="1853455" cy="4091724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Products and Services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latin typeface="Century Gothic" panose="020B0502020202020204" pitchFamily="34" charset="0"/>
                </a:rPr>
                <a:t>What products do you make that help your customer achieve their goals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latin typeface="Century Gothic" panose="020B0502020202020204" pitchFamily="34" charset="0"/>
                </a:rPr>
                <a:t>What services do you provide to help your customer achieve their goals  </a:t>
              </a:r>
              <a:endParaRPr lang="en-IE" sz="1200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32425" y="2364494"/>
              <a:ext cx="1853455" cy="184896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Gain Creators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Which of your products or services  create  gains or benefits  for your customer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Which maximise outcomes, positive emotions</a:t>
              </a:r>
            </a:p>
            <a:p>
              <a:pPr lvl="0"/>
              <a:r>
                <a:rPr lang="en-IE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32425" y="4608908"/>
              <a:ext cx="1853455" cy="18504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Pain Relievers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Century Gothic" panose="020B0502020202020204" pitchFamily="34" charset="0"/>
                </a:rPr>
                <a:t>Are you relieving or eliminating any unwanted costs, negative emotions or risks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Century Gothic" panose="020B0502020202020204" pitchFamily="34" charset="0"/>
                </a:rPr>
                <a:t>Are you making your customer’s life easier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6887" y="2364494"/>
              <a:ext cx="1853455" cy="1850400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Gains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Century Gothic" panose="020B0502020202020204" pitchFamily="34" charset="0"/>
                </a:rPr>
                <a:t>Are there cost savings, positive emotions, social gains your customer desires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Century Gothic" panose="020B0502020202020204" pitchFamily="34" charset="0"/>
                </a:rPr>
                <a:t>Any other benefits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52126" y="4608908"/>
              <a:ext cx="1853455" cy="1850400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Pains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annoys your customer before, during and after doing a job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1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Are there unwanted costs, negative emotions, risks, annoyances</a:t>
              </a:r>
            </a:p>
            <a:p>
              <a:pPr lvl="0"/>
              <a:r>
                <a:rPr lang="en-IE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3577" y="2364494"/>
              <a:ext cx="1853455" cy="4091724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b="1" dirty="0">
                  <a:latin typeface="Century Gothic" panose="020B0502020202020204" pitchFamily="34" charset="0"/>
                </a:rPr>
                <a:t>Customer Jobs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jobs are your customers doing that you can help them with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problems are they trying to solve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needs are they trying to satisfy</a:t>
              </a:r>
              <a:endParaRPr lang="en-IE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endParaRPr lang="en-IE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687856" y="334457"/>
            <a:ext cx="3764244" cy="821243"/>
          </a:xfrm>
          <a:prstGeom prst="rect">
            <a:avLst/>
          </a:prstGeom>
          <a:noFill/>
          <a:ln w="28575">
            <a:solidFill>
              <a:srgbClr val="7F7F7F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Team/Company:</a:t>
            </a:r>
            <a:b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			   </a:t>
            </a:r>
            <a:b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Date:   </a:t>
            </a:r>
            <a:endParaRPr lang="en-GB" sz="1600" b="1" i="1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80622" y="312854"/>
            <a:ext cx="4547352" cy="1140229"/>
            <a:chOff x="1497556" y="336920"/>
            <a:chExt cx="4547352" cy="1140229"/>
          </a:xfrm>
        </p:grpSpPr>
        <p:sp>
          <p:nvSpPr>
            <p:cNvPr id="26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Value Proposition Canvas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Trigger Sheet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69"/>
    </mc:Choice>
    <mc:Fallback xmlns="">
      <p:transition advTm="166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5500" y="1310751"/>
            <a:ext cx="7371290" cy="4932887"/>
            <a:chOff x="740276" y="1365855"/>
            <a:chExt cx="7964961" cy="5369201"/>
          </a:xfrm>
        </p:grpSpPr>
        <p:sp>
          <p:nvSpPr>
            <p:cNvPr id="15" name="Rectangle 14"/>
            <p:cNvSpPr/>
            <p:nvPr/>
          </p:nvSpPr>
          <p:spPr>
            <a:xfrm>
              <a:off x="740276" y="1894597"/>
              <a:ext cx="453711" cy="2363830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IE" sz="2000" b="1" dirty="0">
                  <a:latin typeface="Century Gothic" panose="020B0502020202020204" pitchFamily="34" charset="0"/>
                </a:rPr>
                <a:t>INTERNAL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28485" y="1894597"/>
              <a:ext cx="3520504" cy="236383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1200" b="1" dirty="0" smtClean="0">
                  <a:latin typeface="Century Gothic" panose="020B0502020202020204" pitchFamily="34" charset="0"/>
                </a:rPr>
                <a:t>Strengths</a:t>
              </a:r>
            </a:p>
            <a:p>
              <a:endParaRPr lang="en-IE" sz="1200" b="1" dirty="0">
                <a:latin typeface="Century Gothic" panose="020B0502020202020204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Have we a strong/skilled team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Do we understand the market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Have we a strong brand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Have we a strong product/service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Have we a cost advantage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do our customers think our strengths are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What do employees think</a:t>
              </a:r>
            </a:p>
            <a:p>
              <a:endParaRPr lang="en-IE" sz="1200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28485" y="4371226"/>
              <a:ext cx="3520504" cy="236383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1200" b="1" dirty="0" smtClean="0">
                  <a:latin typeface="Century Gothic" panose="020B0502020202020204" pitchFamily="34" charset="0"/>
                </a:rPr>
                <a:t>Opportunities</a:t>
              </a:r>
            </a:p>
            <a:p>
              <a:endParaRPr lang="en-IE" sz="1200" b="1" dirty="0">
                <a:latin typeface="Century Gothic" panose="020B0502020202020204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latin typeface="Century Gothic" panose="020B0502020202020204" pitchFamily="34" charset="0"/>
                </a:rPr>
                <a:t>Is there a positive economic environment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latin typeface="Century Gothic" panose="020B0502020202020204" pitchFamily="34" charset="0"/>
                </a:rPr>
                <a:t>What does industry data tell us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latin typeface="Century Gothic" panose="020B0502020202020204" pitchFamily="34" charset="0"/>
                </a:rPr>
                <a:t>What does competitive data tell us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latin typeface="Century Gothic" panose="020B0502020202020204" pitchFamily="34" charset="0"/>
                </a:rPr>
                <a:t>Can we exploit new technologies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latin typeface="Century Gothic" panose="020B0502020202020204" pitchFamily="34" charset="0"/>
                </a:rPr>
                <a:t>Are consumer preferences changing positively towards us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endParaRPr lang="en-IE" sz="1200" dirty="0">
                <a:latin typeface="Century Gothic" panose="020B0502020202020204" pitchFamily="34" charset="0"/>
              </a:endParaRPr>
            </a:p>
            <a:p>
              <a:pPr lvl="0"/>
              <a:endParaRPr lang="en-IE" sz="1200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endParaRPr lang="en-IE" sz="1200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83487" y="1894597"/>
              <a:ext cx="3520504" cy="2363830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1200" b="1" dirty="0" smtClean="0">
                  <a:latin typeface="Century Gothic" panose="020B0502020202020204" pitchFamily="34" charset="0"/>
                </a:rPr>
                <a:t>Weaknesses</a:t>
              </a:r>
            </a:p>
            <a:p>
              <a:endParaRPr lang="en-IE" sz="1200" b="1" dirty="0">
                <a:latin typeface="Century Gothic" panose="020B0502020202020204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How robust are our processes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Are our communications good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Have we enough resources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Have we a strong value proposition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How are our finances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Are our costs rising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Have we strong sales channels </a:t>
              </a:r>
            </a:p>
            <a:p>
              <a:endParaRPr lang="en-IE" sz="1200" b="1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4733" y="4371226"/>
              <a:ext cx="3520504" cy="236383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E" sz="1200" b="1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Threats</a:t>
              </a:r>
            </a:p>
            <a:p>
              <a:endParaRPr lang="en-IE" sz="1200" b="1" dirty="0">
                <a:solidFill>
                  <a:prstClr val="white"/>
                </a:solidFill>
                <a:latin typeface="Century Gothic" panose="020B0502020202020204" pitchFamily="34" charset="0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Are there any new technologies competing with us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Are there any new competitors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Are there any new government regulations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IE" sz="1200" dirty="0">
                  <a:solidFill>
                    <a:prstClr val="white"/>
                  </a:solidFill>
                  <a:latin typeface="Century Gothic" panose="020B0502020202020204" pitchFamily="34" charset="0"/>
                </a:rPr>
                <a:t>Are consumer preferences changing negatively towards us</a:t>
              </a:r>
            </a:p>
            <a:p>
              <a:endParaRPr lang="en-IE" sz="1200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0276" y="4371226"/>
              <a:ext cx="453711" cy="2363830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IE" sz="2000" b="1" dirty="0">
                  <a:latin typeface="Century Gothic" panose="020B0502020202020204" pitchFamily="34" charset="0"/>
                </a:rPr>
                <a:t>EXTERNAL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28485" y="1365855"/>
              <a:ext cx="3520504" cy="415943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IE" sz="2000" b="1" dirty="0">
                  <a:latin typeface="Century Gothic" panose="020B0502020202020204" pitchFamily="34" charset="0"/>
                </a:rPr>
                <a:t>HELPFUL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2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3487" y="1368779"/>
              <a:ext cx="3520504" cy="415943"/>
            </a:xfrm>
            <a:prstGeom prst="rect">
              <a:avLst/>
            </a:prstGeom>
            <a:solidFill>
              <a:srgbClr val="073C5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IE" sz="2000" b="1" dirty="0">
                  <a:latin typeface="Century Gothic" panose="020B0502020202020204" pitchFamily="34" charset="0"/>
                </a:rPr>
                <a:t>HARMFUL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IE" sz="20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80622" y="312854"/>
            <a:ext cx="4547352" cy="1140229"/>
            <a:chOff x="1497556" y="336920"/>
            <a:chExt cx="4547352" cy="1140229"/>
          </a:xfrm>
        </p:grpSpPr>
        <p:sp>
          <p:nvSpPr>
            <p:cNvPr id="20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SWOT Analysis </a:t>
              </a:r>
            </a:p>
            <a:p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6738655" y="334457"/>
            <a:ext cx="3764244" cy="821243"/>
          </a:xfrm>
          <a:prstGeom prst="rect">
            <a:avLst/>
          </a:prstGeom>
          <a:noFill/>
          <a:ln w="28575">
            <a:solidFill>
              <a:srgbClr val="7F7F7F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Team/Company:</a:t>
            </a:r>
            <a:b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			   </a:t>
            </a:r>
            <a:b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</a:br>
            <a:r>
              <a:rPr lang="en-GB" sz="1600" b="1" i="1" smtClean="0">
                <a:solidFill>
                  <a:srgbClr val="7F7F7F"/>
                </a:solidFill>
                <a:latin typeface="Century Gothic" panose="020B0502020202020204" pitchFamily="34" charset="0"/>
              </a:rPr>
              <a:t>Date:   </a:t>
            </a:r>
            <a:endParaRPr lang="en-GB" sz="1600" b="1" i="1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630"/>
    </mc:Choice>
    <mc:Fallback xmlns="">
      <p:transition advTm="116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295140"/>
              </p:ext>
            </p:extLst>
          </p:nvPr>
        </p:nvGraphicFramePr>
        <p:xfrm>
          <a:off x="2123666" y="1337746"/>
          <a:ext cx="7615082" cy="483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5" imgW="9418695" imgH="6491069" progId="Word.Document.12">
                  <p:embed/>
                </p:oleObj>
              </mc:Choice>
              <mc:Fallback>
                <p:oleObj name="Document" r:id="rId5" imgW="9418695" imgH="64910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666" y="1337746"/>
                        <a:ext cx="7615082" cy="4832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trategyzer2.png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7984" y1="76923" x2="37984" y2="76923"/>
                        <a14:backgroundMark x1="35659" y1="10256" x2="35659" y2="10256"/>
                        <a14:backgroundMark x1="85271" y1="7692" x2="85271" y2="7692"/>
                        <a14:backgroundMark x1="90698" y1="61538" x2="90698" y2="61538"/>
                        <a14:backgroundMark x1="42636" y1="84615" x2="42636" y2="84615"/>
                        <a14:backgroundMark x1="30233" y1="74359" x2="30233" y2="74359"/>
                        <a14:backgroundMark x1="12403" y1="10256" x2="12403" y2="10256"/>
                        <a14:backgroundMark x1="18605" y1="12821" x2="18605" y2="12821"/>
                        <a14:backgroundMark x1="64341" y1="15385" x2="64341" y2="15385"/>
                        <a14:backgroundMark x1="46512" y1="71795" x2="46512" y2="71795"/>
                        <a14:backgroundMark x1="57364" y1="10256" x2="57364" y2="10256"/>
                        <a14:backgroundMark x1="94574" y1="12821" x2="94574" y2="1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10" y="6232410"/>
            <a:ext cx="724118" cy="218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4846" y="1556733"/>
            <a:ext cx="1556538" cy="18128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724846" y="3369565"/>
            <a:ext cx="1556538" cy="13294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168308" y="1556733"/>
            <a:ext cx="1556538" cy="314226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80622" y="312854"/>
            <a:ext cx="4547352" cy="1140229"/>
            <a:chOff x="1497556" y="336920"/>
            <a:chExt cx="4547352" cy="1140229"/>
          </a:xfrm>
        </p:grpSpPr>
        <p:sp>
          <p:nvSpPr>
            <p:cNvPr id="14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Business Model Canvas 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Trigger Sheet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696"/>
    </mc:Choice>
    <mc:Fallback xmlns="">
      <p:transition advTm="146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481" y="1510416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US" sz="4000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481" y="2653416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The SWOT Analysis:</a:t>
            </a:r>
          </a:p>
          <a:p>
            <a:pPr lvl="0"/>
            <a:r>
              <a:rPr lang="en-US" sz="2400" dirty="0"/>
              <a:t> 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https://www.youtube.com/watch?v=GNXYI10Po6A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80622" y="312854"/>
            <a:ext cx="4547352" cy="1140229"/>
            <a:chOff x="1497556" y="336920"/>
            <a:chExt cx="4547352" cy="1140229"/>
          </a:xfrm>
        </p:grpSpPr>
        <p:sp>
          <p:nvSpPr>
            <p:cNvPr id="8" name="Flowchart: Extract 6"/>
            <p:cNvSpPr/>
            <p:nvPr/>
          </p:nvSpPr>
          <p:spPr>
            <a:xfrm rot="5400000">
              <a:off x="1925397" y="356918"/>
              <a:ext cx="692390" cy="1548072"/>
            </a:xfrm>
            <a:prstGeom prst="flowChartExtra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E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727" y="336920"/>
              <a:ext cx="4520181" cy="814545"/>
            </a:xfrm>
            <a:prstGeom prst="rect">
              <a:avLst/>
            </a:prstGeom>
            <a:solidFill>
              <a:srgbClr val="D00A2D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E" sz="2000" b="1" dirty="0" smtClean="0">
                  <a:latin typeface="Arial" panose="020B0604020202020204" pitchFamily="34" charset="0"/>
                </a:rPr>
                <a:t>Challenge 1</a:t>
              </a:r>
            </a:p>
            <a:p>
              <a:r>
                <a:rPr lang="en-IE" sz="2000" b="1" dirty="0" smtClean="0">
                  <a:latin typeface="Arial" panose="020B0604020202020204" pitchFamily="34" charset="0"/>
                </a:rPr>
                <a:t>Briefing</a:t>
              </a:r>
              <a:endParaRPr lang="en-IE" sz="20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197"/>
    </mc:Choice>
    <mc:Fallback xmlns="">
      <p:transition advTm="81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MAP Logo l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3141598"/>
            <a:ext cx="5791200" cy="797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2667" y="3939326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 Black"/>
                <a:cs typeface="Arial Black"/>
              </a:rPr>
              <a:t>The Business Model Actualisation Platform</a:t>
            </a:r>
            <a:r>
              <a:rPr lang="en-GB" dirty="0">
                <a:solidFill>
                  <a:srgbClr val="7F7F7F"/>
                </a:solidFill>
                <a:latin typeface="Arial Black"/>
                <a:cs typeface="Arial Black"/>
              </a:rPr>
              <a:t> 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3902869" y="4700588"/>
            <a:ext cx="438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Challenge 1</a:t>
            </a:r>
            <a:endParaRPr lang="en-IE" dirty="0" smtClean="0"/>
          </a:p>
          <a:p>
            <a:pPr algn="ctr"/>
            <a:r>
              <a:rPr lang="en-IE" dirty="0" smtClean="0"/>
              <a:t>Briefing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138046" y="6667534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© Copyright MBA Global AML 2017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95"/>
    </mc:Choice>
    <mc:Fallback xmlns="">
      <p:transition advTm="110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20051</TotalTime>
  <Words>519</Words>
  <Application>Microsoft Macintosh PowerPoint</Application>
  <PresentationFormat>Custom</PresentationFormat>
  <Paragraphs>133</Paragraphs>
  <Slides>8</Slides>
  <Notes>3</Notes>
  <HiddenSlides>0</HiddenSlides>
  <MMClips>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Session</dc:title>
  <dc:creator>Greg Devlin</dc:creator>
  <cp:lastModifiedBy>Greg Devlin</cp:lastModifiedBy>
  <cp:revision>145</cp:revision>
  <cp:lastPrinted>2017-07-11T11:36:01Z</cp:lastPrinted>
  <dcterms:created xsi:type="dcterms:W3CDTF">2016-07-22T15:45:57Z</dcterms:created>
  <dcterms:modified xsi:type="dcterms:W3CDTF">2017-10-05T19:51:29Z</dcterms:modified>
</cp:coreProperties>
</file>